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4" r:id="rId10"/>
    <p:sldId id="265" r:id="rId11"/>
    <p:sldId id="272" r:id="rId12"/>
    <p:sldId id="274" r:id="rId13"/>
    <p:sldId id="276" r:id="rId14"/>
    <p:sldId id="266" r:id="rId15"/>
    <p:sldId id="267" r:id="rId16"/>
    <p:sldId id="268" r:id="rId17"/>
    <p:sldId id="269" r:id="rId18"/>
    <p:sldId id="270" r:id="rId19"/>
    <p:sldId id="271" r:id="rId20"/>
    <p:sldId id="278" r:id="rId2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85AA"/>
    <a:srgbClr val="050EE4"/>
    <a:srgbClr val="362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B5292-4BE8-977C-967F-E259D9F27A5F}" v="544" dt="2021-12-07T02:57:55.201"/>
    <p1510:client id="{362D951C-DDA5-48FD-B225-F300382AC727}" v="41" dt="2021-12-07T16:55:51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0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mu Wang" userId="S::zwang31@my.harrisburgu.edu::18b7655e-6042-4f10-92e4-e87dbf4994f6" providerId="AD" clId="Web-{065B5292-4BE8-977C-967F-E259D9F27A5F}"/>
    <pc:docChg chg="modSld">
      <pc:chgData name="Zhimu Wang" userId="S::zwang31@my.harrisburgu.edu::18b7655e-6042-4f10-92e4-e87dbf4994f6" providerId="AD" clId="Web-{065B5292-4BE8-977C-967F-E259D9F27A5F}" dt="2021-12-07T02:57:55.185" v="372"/>
      <pc:docMkLst>
        <pc:docMk/>
      </pc:docMkLst>
      <pc:sldChg chg="modSp">
        <pc:chgData name="Zhimu Wang" userId="S::zwang31@my.harrisburgu.edu::18b7655e-6042-4f10-92e4-e87dbf4994f6" providerId="AD" clId="Web-{065B5292-4BE8-977C-967F-E259D9F27A5F}" dt="2021-12-07T01:43:33.490" v="155" actId="1076"/>
        <pc:sldMkLst>
          <pc:docMk/>
          <pc:sldMk cId="897176807" sldId="271"/>
        </pc:sldMkLst>
        <pc:picChg chg="mod">
          <ac:chgData name="Zhimu Wang" userId="S::zwang31@my.harrisburgu.edu::18b7655e-6042-4f10-92e4-e87dbf4994f6" providerId="AD" clId="Web-{065B5292-4BE8-977C-967F-E259D9F27A5F}" dt="2021-12-07T01:43:33.490" v="155" actId="1076"/>
          <ac:picMkLst>
            <pc:docMk/>
            <pc:sldMk cId="897176807" sldId="271"/>
            <ac:picMk id="10" creationId="{1904A366-C533-2542-9796-C2D6B54A0D8F}"/>
          </ac:picMkLst>
        </pc:picChg>
      </pc:sldChg>
      <pc:sldChg chg="addSp delSp modSp">
        <pc:chgData name="Zhimu Wang" userId="S::zwang31@my.harrisburgu.edu::18b7655e-6042-4f10-92e4-e87dbf4994f6" providerId="AD" clId="Web-{065B5292-4BE8-977C-967F-E259D9F27A5F}" dt="2021-12-07T02:57:55.185" v="372"/>
        <pc:sldMkLst>
          <pc:docMk/>
          <pc:sldMk cId="3578182254" sldId="278"/>
        </pc:sldMkLst>
        <pc:spChg chg="mod">
          <ac:chgData name="Zhimu Wang" userId="S::zwang31@my.harrisburgu.edu::18b7655e-6042-4f10-92e4-e87dbf4994f6" providerId="AD" clId="Web-{065B5292-4BE8-977C-967F-E259D9F27A5F}" dt="2021-12-07T02:36:19.489" v="174" actId="1076"/>
          <ac:spMkLst>
            <pc:docMk/>
            <pc:sldMk cId="3578182254" sldId="278"/>
            <ac:spMk id="2" creationId="{0E7B7E53-D61E-468F-BDA1-2BA447A3967D}"/>
          </ac:spMkLst>
        </pc:spChg>
        <pc:spChg chg="add mod">
          <ac:chgData name="Zhimu Wang" userId="S::zwang31@my.harrisburgu.edu::18b7655e-6042-4f10-92e4-e87dbf4994f6" providerId="AD" clId="Web-{065B5292-4BE8-977C-967F-E259D9F27A5F}" dt="2021-12-07T02:53:16.505" v="207" actId="20577"/>
          <ac:spMkLst>
            <pc:docMk/>
            <pc:sldMk cId="3578182254" sldId="278"/>
            <ac:spMk id="3" creationId="{501CB630-638B-41D9-BE59-206AA3032D02}"/>
          </ac:spMkLst>
        </pc:spChg>
        <pc:spChg chg="add del mod">
          <ac:chgData name="Zhimu Wang" userId="S::zwang31@my.harrisburgu.edu::18b7655e-6042-4f10-92e4-e87dbf4994f6" providerId="AD" clId="Web-{065B5292-4BE8-977C-967F-E259D9F27A5F}" dt="2021-12-07T02:52:59.692" v="183"/>
          <ac:spMkLst>
            <pc:docMk/>
            <pc:sldMk cId="3578182254" sldId="278"/>
            <ac:spMk id="8" creationId="{BB40DD32-F58B-41E1-AC7E-C0B9820E1714}"/>
          </ac:spMkLst>
        </pc:spChg>
        <pc:graphicFrameChg chg="add mod modGraphic">
          <ac:chgData name="Zhimu Wang" userId="S::zwang31@my.harrisburgu.edu::18b7655e-6042-4f10-92e4-e87dbf4994f6" providerId="AD" clId="Web-{065B5292-4BE8-977C-967F-E259D9F27A5F}" dt="2021-12-07T02:57:55.185" v="372"/>
          <ac:graphicFrameMkLst>
            <pc:docMk/>
            <pc:sldMk cId="3578182254" sldId="278"/>
            <ac:graphicFrameMk id="6" creationId="{F8E48E57-CD3D-4F89-AAE7-C6859B3EAB57}"/>
          </ac:graphicFrameMkLst>
        </pc:graphicFrameChg>
        <pc:graphicFrameChg chg="add del mod">
          <ac:chgData name="Zhimu Wang" userId="S::zwang31@my.harrisburgu.edu::18b7655e-6042-4f10-92e4-e87dbf4994f6" providerId="AD" clId="Web-{065B5292-4BE8-977C-967F-E259D9F27A5F}" dt="2021-12-07T02:52:43.254" v="179"/>
          <ac:graphicFrameMkLst>
            <pc:docMk/>
            <pc:sldMk cId="3578182254" sldId="278"/>
            <ac:graphicFrameMk id="7" creationId="{E8D57EA0-F932-467B-BCFD-F3D444739DD5}"/>
          </ac:graphicFrameMkLst>
        </pc:graphicFrameChg>
        <pc:graphicFrameChg chg="add del mod modGraphic">
          <ac:chgData name="Zhimu Wang" userId="S::zwang31@my.harrisburgu.edu::18b7655e-6042-4f10-92e4-e87dbf4994f6" providerId="AD" clId="Web-{065B5292-4BE8-977C-967F-E259D9F27A5F}" dt="2021-12-07T02:52:43.114" v="177"/>
          <ac:graphicFrameMkLst>
            <pc:docMk/>
            <pc:sldMk cId="3578182254" sldId="278"/>
            <ac:graphicFrameMk id="9" creationId="{D8CB1616-B22C-4D59-82C0-F65BDB63915D}"/>
          </ac:graphicFrameMkLst>
        </pc:graphicFrameChg>
        <pc:picChg chg="add del mod">
          <ac:chgData name="Zhimu Wang" userId="S::zwang31@my.harrisburgu.edu::18b7655e-6042-4f10-92e4-e87dbf4994f6" providerId="AD" clId="Web-{065B5292-4BE8-977C-967F-E259D9F27A5F}" dt="2021-12-07T02:35:38.035" v="163"/>
          <ac:picMkLst>
            <pc:docMk/>
            <pc:sldMk cId="3578182254" sldId="278"/>
            <ac:picMk id="4" creationId="{7EADF445-3C90-4B1F-971C-EC0C2ACA43FE}"/>
          </ac:picMkLst>
        </pc:picChg>
        <pc:picChg chg="add mod">
          <ac:chgData name="Zhimu Wang" userId="S::zwang31@my.harrisburgu.edu::18b7655e-6042-4f10-92e4-e87dbf4994f6" providerId="AD" clId="Web-{065B5292-4BE8-977C-967F-E259D9F27A5F}" dt="2021-12-07T02:36:01.020" v="168" actId="1076"/>
          <ac:picMkLst>
            <pc:docMk/>
            <pc:sldMk cId="3578182254" sldId="278"/>
            <ac:picMk id="5" creationId="{CE413936-47AE-4748-AE25-8EA6B1302680}"/>
          </ac:picMkLst>
        </pc:picChg>
      </pc:sldChg>
    </pc:docChg>
  </pc:docChgLst>
  <pc:docChgLst>
    <pc:chgData name="Rumana Mohammed Myageri" userId="S::rmyageri@my.harrisburgu.edu::de7daaea-0bcf-416f-9ccc-2966a208a39d" providerId="AD" clId="Web-{362D951C-DDA5-48FD-B225-F300382AC727}"/>
    <pc:docChg chg="modSld">
      <pc:chgData name="Rumana Mohammed Myageri" userId="S::rmyageri@my.harrisburgu.edu::de7daaea-0bcf-416f-9ccc-2966a208a39d" providerId="AD" clId="Web-{362D951C-DDA5-48FD-B225-F300382AC727}" dt="2021-12-07T16:55:49.489" v="17" actId="20577"/>
      <pc:docMkLst>
        <pc:docMk/>
      </pc:docMkLst>
      <pc:sldChg chg="modSp">
        <pc:chgData name="Rumana Mohammed Myageri" userId="S::rmyageri@my.harrisburgu.edu::de7daaea-0bcf-416f-9ccc-2966a208a39d" providerId="AD" clId="Web-{362D951C-DDA5-48FD-B225-F300382AC727}" dt="2021-12-07T16:55:49.489" v="17" actId="20577"/>
        <pc:sldMkLst>
          <pc:docMk/>
          <pc:sldMk cId="321109454" sldId="257"/>
        </pc:sldMkLst>
        <pc:spChg chg="mod">
          <ac:chgData name="Rumana Mohammed Myageri" userId="S::rmyageri@my.harrisburgu.edu::de7daaea-0bcf-416f-9ccc-2966a208a39d" providerId="AD" clId="Web-{362D951C-DDA5-48FD-B225-F300382AC727}" dt="2021-12-07T16:55:49.489" v="17" actId="20577"/>
          <ac:spMkLst>
            <pc:docMk/>
            <pc:sldMk cId="321109454" sldId="257"/>
            <ac:spMk id="5" creationId="{49DABAFA-C288-48D3-B0BB-54C9EFE4F3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1B5E0-5F69-4D92-A1F9-05A01EBB630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13423-BBE2-4B79-B408-1B62F460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DC05-81E0-45BF-BC4C-09AD76592897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1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679B-1456-475C-808E-3764B0CC3BAF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3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7C3-C3CD-49C6-82F7-987C07A2AC3A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8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3232-6BF6-463F-8A6B-588646F5AE70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76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8EC0-7D57-4E87-95AF-00A0CFD5F83C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0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9FAF-1ACA-4E3B-B8C3-230679A08C5B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3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31C-28EB-49E3-9871-F7160E3AB812}" type="datetime1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AA729-0E04-4267-87FD-D0DC059B57C2}" type="datetime1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3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FB296-2BAB-43CD-8AB2-CC1DABD48408}" type="datetime1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6EE9-7997-4CBC-8744-318A34BEA665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6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02CF-9952-41D3-9202-2F5683FA7A99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6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219E8-9AF6-451D-BAF6-BC50C345875C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2A09-706D-4946-A59E-02D849043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9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96757E8C-53DF-417E-9BC8-873AC8B51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1" y="1062990"/>
            <a:ext cx="5805660" cy="3512820"/>
          </a:xfrm>
          <a:prstGeom prst="rect">
            <a:avLst/>
          </a:prstGeom>
          <a:noFill/>
          <a:effectLst>
            <a:outerShdw blurRad="50800" dist="50800" dir="4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473BA-E11B-4F8F-961D-041EFBA844B2}"/>
              </a:ext>
            </a:extLst>
          </p:cNvPr>
          <p:cNvSpPr txBox="1"/>
          <p:nvPr/>
        </p:nvSpPr>
        <p:spPr>
          <a:xfrm>
            <a:off x="6096401" y="1487790"/>
            <a:ext cx="3331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185AA"/>
                </a:solidFill>
                <a:latin typeface="Daytona Condensed" panose="020B0604020202020204" pitchFamily="34" charset="0"/>
              </a:rPr>
              <a:t>ANLY 565- TIME SERIES</a:t>
            </a:r>
          </a:p>
          <a:p>
            <a:endParaRPr lang="en-US" sz="1800" dirty="0">
              <a:solidFill>
                <a:srgbClr val="5185AA"/>
              </a:solidFill>
              <a:latin typeface="Daytona Condensed" panose="020B0506030503040204" pitchFamily="34" charset="0"/>
            </a:endParaRPr>
          </a:p>
          <a:p>
            <a:r>
              <a:rPr lang="en-US" sz="1800" dirty="0">
                <a:solidFill>
                  <a:srgbClr val="5185AA"/>
                </a:solidFill>
                <a:latin typeface="Daytona Condensed" panose="020B0506030503040204" pitchFamily="34" charset="0"/>
              </a:rPr>
              <a:t>     GLOBAL TEMPERATURE </a:t>
            </a:r>
          </a:p>
          <a:p>
            <a:endParaRPr lang="en-US" sz="1800" dirty="0">
              <a:solidFill>
                <a:srgbClr val="5185AA"/>
              </a:solidFill>
              <a:latin typeface="Daytona Condensed" panose="020B0506030503040204" pitchFamily="34" charset="0"/>
            </a:endParaRPr>
          </a:p>
          <a:p>
            <a:r>
              <a:rPr lang="en-US" sz="1800" dirty="0">
                <a:solidFill>
                  <a:srgbClr val="5185AA"/>
                </a:solidFill>
                <a:latin typeface="Daytona Condensed" panose="020B0506030503040204" pitchFamily="34" charset="0"/>
              </a:rPr>
              <a:t>              FORECASTING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CB50E-52FC-4A9B-B74B-0875F73A9B76}"/>
              </a:ext>
            </a:extLst>
          </p:cNvPr>
          <p:cNvSpPr txBox="1"/>
          <p:nvPr/>
        </p:nvSpPr>
        <p:spPr>
          <a:xfrm>
            <a:off x="6287060" y="2993345"/>
            <a:ext cx="2616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Pruthak Patel, Rumana Myageri, Zhimu Wang</a:t>
            </a:r>
          </a:p>
        </p:txBody>
      </p:sp>
      <p:pic>
        <p:nvPicPr>
          <p:cNvPr id="5" name="TS-Rumana">
            <a:hlinkClick r:id="" action="ppaction://media"/>
            <a:extLst>
              <a:ext uri="{FF2B5EF4-FFF2-40B4-BE49-F238E27FC236}">
                <a16:creationId xmlns:a16="http://schemas.microsoft.com/office/drawing/2014/main" id="{9E2EADD9-594E-4EFE-BA22-D69E8A593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0601" y="328613"/>
            <a:ext cx="406400" cy="406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02302F-EB89-4F38-90B4-6A5B161E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4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89BF3-C8E2-428E-829B-1BC1C8D3C0E0}"/>
              </a:ext>
            </a:extLst>
          </p:cNvPr>
          <p:cNvSpPr txBox="1"/>
          <p:nvPr/>
        </p:nvSpPr>
        <p:spPr>
          <a:xfrm>
            <a:off x="213879" y="111510"/>
            <a:ext cx="216495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Autoregression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110D5-5E44-4686-9ACA-138EECCCF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265" y="979408"/>
            <a:ext cx="4917283" cy="27645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70B456-FEE2-4ED5-AEDF-3E7B51FFBDA7}"/>
              </a:ext>
            </a:extLst>
          </p:cNvPr>
          <p:cNvSpPr/>
          <p:nvPr/>
        </p:nvSpPr>
        <p:spPr>
          <a:xfrm>
            <a:off x="3034364" y="789234"/>
            <a:ext cx="2693324" cy="440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782D4-CD02-4278-A4E1-C92036360E31}"/>
              </a:ext>
            </a:extLst>
          </p:cNvPr>
          <p:cNvSpPr/>
          <p:nvPr/>
        </p:nvSpPr>
        <p:spPr>
          <a:xfrm>
            <a:off x="5176320" y="927939"/>
            <a:ext cx="2327564" cy="30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FAD22-5B8D-4A0F-8CB9-4303F92C43D2}"/>
              </a:ext>
            </a:extLst>
          </p:cNvPr>
          <p:cNvSpPr txBox="1"/>
          <p:nvPr/>
        </p:nvSpPr>
        <p:spPr>
          <a:xfrm>
            <a:off x="5806743" y="1006543"/>
            <a:ext cx="113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Autoregression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9751B-8AF3-4119-A3A0-C40D05AD3118}"/>
              </a:ext>
            </a:extLst>
          </p:cNvPr>
          <p:cNvSpPr txBox="1"/>
          <p:nvPr/>
        </p:nvSpPr>
        <p:spPr>
          <a:xfrm>
            <a:off x="213879" y="846519"/>
            <a:ext cx="33519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Fitting the simulated data to the AR(1) model, and the AR(1) model to the global temperature data.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AR(1)  model prediction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Global temp data prediction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421EF1-7979-4C62-B670-FCCD1103B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052" y="1866454"/>
            <a:ext cx="1055597" cy="1779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C7C1A-63A9-4776-BA11-5D07CBCBE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3836313"/>
            <a:ext cx="1434978" cy="1878688"/>
          </a:xfrm>
          <a:prstGeom prst="rect">
            <a:avLst/>
          </a:prstGeom>
        </p:spPr>
      </p:pic>
      <p:pic>
        <p:nvPicPr>
          <p:cNvPr id="10" name="slide 10">
            <a:hlinkClick r:id="" action="ppaction://media"/>
            <a:extLst>
              <a:ext uri="{FF2B5EF4-FFF2-40B4-BE49-F238E27FC236}">
                <a16:creationId xmlns:a16="http://schemas.microsoft.com/office/drawing/2014/main" id="{9893780F-E054-4883-AA4A-5DCC34301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71200" y="274721"/>
            <a:ext cx="406400" cy="4064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F077928-9C2E-4B5D-964E-C006517E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7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74F78B3-0FB6-4443-8565-877430F3FEE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568800" y="4055766"/>
            <a:ext cx="2894400" cy="294084"/>
          </a:xfrm>
        </p:spPr>
        <p:txBody>
          <a:bodyPr>
            <a:normAutofit lnSpcReduction="10000"/>
          </a:bodyPr>
          <a:lstStyle/>
          <a:p>
            <a:pPr marL="0" indent="0" defTabSz="644129">
              <a:spcBef>
                <a:spcPts val="675"/>
              </a:spcBef>
              <a:buNone/>
            </a:pPr>
            <a:r>
              <a:rPr lang="en-US" altLang="en-US" sz="1500" dirty="0"/>
              <a:t>MAPE for this model is 5.33%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0CC5151-6850-48ED-B1CE-335C3DFD6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287065"/>
            <a:ext cx="4644000" cy="27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BB0535-FFD7-425C-8B9F-820E19AEFAB2}"/>
              </a:ext>
            </a:extLst>
          </p:cNvPr>
          <p:cNvSpPr txBox="1"/>
          <p:nvPr/>
        </p:nvSpPr>
        <p:spPr>
          <a:xfrm>
            <a:off x="213879" y="111510"/>
            <a:ext cx="24986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Regression Model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834FE9E-045F-41BD-8FD2-B9D19C71A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49" y="1287065"/>
            <a:ext cx="4374351" cy="27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6247764-82DA-49F5-82CC-8617B0DDB15F}"/>
              </a:ext>
            </a:extLst>
          </p:cNvPr>
          <p:cNvSpPr txBox="1">
            <a:spLocks noChangeArrowheads="1"/>
          </p:cNvSpPr>
          <p:nvPr/>
        </p:nvSpPr>
        <p:spPr>
          <a:xfrm>
            <a:off x="5200650" y="4055766"/>
            <a:ext cx="3169060" cy="294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4129">
              <a:spcBef>
                <a:spcPts val="675"/>
              </a:spcBef>
              <a:buNone/>
            </a:pPr>
            <a:r>
              <a:rPr lang="en-US" altLang="en-US" sz="1500" dirty="0"/>
              <a:t>MAPE accounting residual is 30%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38E3C-9BAB-4791-A996-2C5CDA55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E922087-D3D9-4F5E-9E35-E4612C52E45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223595" y="3996000"/>
            <a:ext cx="3743605" cy="36790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50" dirty="0"/>
              <a:t>There seems to be no auto-correlation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4EE97E7-9105-409B-853B-13663C4FD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9" y="1215675"/>
            <a:ext cx="4724562" cy="278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BB688-DC6B-418E-997C-D965D5C9ABA2}"/>
              </a:ext>
            </a:extLst>
          </p:cNvPr>
          <p:cNvSpPr txBox="1"/>
          <p:nvPr/>
        </p:nvSpPr>
        <p:spPr>
          <a:xfrm>
            <a:off x="213879" y="111510"/>
            <a:ext cx="24986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Regression Model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61F3A19-82C5-4AAA-8168-209A7A85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21" y="1201937"/>
            <a:ext cx="4492800" cy="27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6431F2-F5A9-49C1-B90D-C1AB894FECC6}"/>
              </a:ext>
            </a:extLst>
          </p:cNvPr>
          <p:cNvSpPr txBox="1"/>
          <p:nvPr/>
        </p:nvSpPr>
        <p:spPr>
          <a:xfrm>
            <a:off x="5334279" y="111509"/>
            <a:ext cx="27760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Regression+ ARIMA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255AB4E-7ECD-4B55-9E5A-E50C60EFA3F8}"/>
              </a:ext>
            </a:extLst>
          </p:cNvPr>
          <p:cNvSpPr txBox="1">
            <a:spLocks noChangeArrowheads="1"/>
          </p:cNvSpPr>
          <p:nvPr/>
        </p:nvSpPr>
        <p:spPr>
          <a:xfrm>
            <a:off x="5027850" y="3996000"/>
            <a:ext cx="3892555" cy="131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dirty="0"/>
              <a:t>There has been significant changes in temp. Observed before 2000s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7B381-1038-4D93-B997-2833482E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42EAFC4-DBDA-4083-9114-C29EB4BC55D7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163479" y="4098384"/>
            <a:ext cx="4494921" cy="304800"/>
          </a:xfrm>
        </p:spPr>
        <p:txBody>
          <a:bodyPr>
            <a:normAutofit fontScale="85000" lnSpcReduction="10000"/>
          </a:bodyPr>
          <a:lstStyle/>
          <a:p>
            <a:pPr marL="169069" indent="-169069" defTabSz="678656">
              <a:spcBef>
                <a:spcPts val="675"/>
              </a:spcBef>
            </a:pPr>
            <a:r>
              <a:rPr lang="en-US" altLang="en-US" sz="1575" dirty="0"/>
              <a:t>Considerable change in rate of temperature fluctuations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6280758-5174-4575-BCF3-9628041D3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1"/>
          <a:stretch/>
        </p:blipFill>
        <p:spPr bwMode="auto">
          <a:xfrm>
            <a:off x="112725" y="989325"/>
            <a:ext cx="4632075" cy="289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6CBDE4-55B9-47B7-BFAB-0628F2BC4167}"/>
              </a:ext>
            </a:extLst>
          </p:cNvPr>
          <p:cNvSpPr txBox="1"/>
          <p:nvPr/>
        </p:nvSpPr>
        <p:spPr>
          <a:xfrm>
            <a:off x="372279" y="263910"/>
            <a:ext cx="27760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Regression+ ARIMA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216E568-52BB-4194-A507-1893CCB00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"/>
          <a:stretch/>
        </p:blipFill>
        <p:spPr bwMode="auto">
          <a:xfrm>
            <a:off x="4812263" y="989325"/>
            <a:ext cx="4247812" cy="266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EDA42A-2926-45CC-8339-3973FCDBFE40}"/>
              </a:ext>
            </a:extLst>
          </p:cNvPr>
          <p:cNvSpPr txBox="1"/>
          <p:nvPr/>
        </p:nvSpPr>
        <p:spPr>
          <a:xfrm>
            <a:off x="5355879" y="263909"/>
            <a:ext cx="32685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Vector Auto- Regressive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B5CF8-A29A-49DF-A163-49569147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980EA-F659-D245-B496-2C3A262A4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76" y="953668"/>
            <a:ext cx="4137750" cy="3263504"/>
          </a:xfrm>
        </p:spPr>
        <p:txBody>
          <a:bodyPr>
            <a:normAutofit/>
          </a:bodyPr>
          <a:lstStyle/>
          <a:p>
            <a:r>
              <a:rPr lang="en-US" sz="1600" dirty="0"/>
              <a:t>We want to test how our data fits with non-seasonal ARIMA models. These models include autoregressive terms, moving average terms, and differencing operations. </a:t>
            </a:r>
          </a:p>
          <a:p>
            <a:pPr lvl="1" fontAlgn="b"/>
            <a:r>
              <a:rPr lang="en-US" sz="1600" dirty="0"/>
              <a:t>q: order of the moving average part;</a:t>
            </a:r>
          </a:p>
          <a:p>
            <a:pPr lvl="1" fontAlgn="b"/>
            <a:r>
              <a:rPr lang="en-US" sz="1600" dirty="0"/>
              <a:t>d: degree of first differencing involved;</a:t>
            </a:r>
          </a:p>
          <a:p>
            <a:pPr lvl="1" fontAlgn="b"/>
            <a:r>
              <a:rPr lang="en-US" sz="1600" dirty="0"/>
              <a:t>p: order of the autoregressive part.</a:t>
            </a:r>
          </a:p>
          <a:p>
            <a:pPr marL="342900" lvl="1" indent="0" fontAlgn="b">
              <a:buNone/>
            </a:pPr>
            <a:endParaRPr lang="en-US" sz="1600" dirty="0"/>
          </a:p>
          <a:p>
            <a:r>
              <a:rPr lang="en-US" sz="1600" dirty="0"/>
              <a:t>From ACF and PACF plots, we decided to try out following combinations:</a:t>
            </a:r>
          </a:p>
          <a:p>
            <a:endParaRPr lang="en-US" sz="16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F8FD85-3C3A-F247-84F3-6197A1892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10299"/>
              </p:ext>
            </p:extLst>
          </p:nvPr>
        </p:nvGraphicFramePr>
        <p:xfrm>
          <a:off x="4572000" y="1529790"/>
          <a:ext cx="4064002" cy="1946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1">
                  <a:extLst>
                    <a:ext uri="{9D8B030D-6E8A-4147-A177-3AD203B41FA5}">
                      <a16:colId xmlns:a16="http://schemas.microsoft.com/office/drawing/2014/main" val="2831471922"/>
                    </a:ext>
                  </a:extLst>
                </a:gridCol>
                <a:gridCol w="2032001">
                  <a:extLst>
                    <a:ext uri="{9D8B030D-6E8A-4147-A177-3AD203B41FA5}">
                      <a16:colId xmlns:a16="http://schemas.microsoft.com/office/drawing/2014/main" val="91642464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Q,D,P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AIC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8126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(4, 1, 1)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579.4807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52629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(4, 1, 2)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427.9056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6574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(4, 2, 2)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612.7501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1529048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(3, 0, 0)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696.9034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11752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(3, 1, 0)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1088.121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791048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(3, 1, 1)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652.887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294157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A84E891-A3F5-4CD3-981A-8DE281AFCED9}"/>
              </a:ext>
            </a:extLst>
          </p:cNvPr>
          <p:cNvSpPr txBox="1"/>
          <p:nvPr/>
        </p:nvSpPr>
        <p:spPr>
          <a:xfrm>
            <a:off x="213879" y="212310"/>
            <a:ext cx="39713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Non-Seasonal ARIMA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3CD29-E71B-4F5E-B1FD-F3978249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4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DB13C-1D6F-7D4A-BF2D-65DBBC83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16628"/>
            <a:ext cx="4418410" cy="1100276"/>
          </a:xfrm>
        </p:spPr>
        <p:txBody>
          <a:bodyPr>
            <a:noAutofit/>
          </a:bodyPr>
          <a:lstStyle/>
          <a:p>
            <a:r>
              <a:rPr lang="en-US" sz="1600" dirty="0" err="1"/>
              <a:t>landTemp.best.arima</a:t>
            </a:r>
            <a:r>
              <a:rPr lang="en-US" sz="1600" dirty="0"/>
              <a:t> &lt;- </a:t>
            </a:r>
            <a:r>
              <a:rPr lang="en-US" sz="1600" dirty="0" err="1"/>
              <a:t>arima</a:t>
            </a:r>
            <a:r>
              <a:rPr lang="en-US" sz="1600" dirty="0"/>
              <a:t>(</a:t>
            </a:r>
            <a:r>
              <a:rPr lang="en-US" sz="1600" dirty="0" err="1"/>
              <a:t>landTempts.pre</a:t>
            </a:r>
            <a:r>
              <a:rPr lang="en-US" sz="1600" dirty="0"/>
              <a:t>, order = c(4, 1, 2))</a:t>
            </a:r>
          </a:p>
          <a:p>
            <a:r>
              <a:rPr lang="en-US" sz="1600" dirty="0" err="1"/>
              <a:t>landTemp.arima.pred</a:t>
            </a:r>
            <a:r>
              <a:rPr lang="en-US" sz="1600" dirty="0"/>
              <a:t> &lt;- predict(landTemp.best.arima,12)</a:t>
            </a:r>
          </a:p>
          <a:p>
            <a:r>
              <a:rPr lang="en-US" altLang="zh-CN" sz="1600" dirty="0"/>
              <a:t>Mean</a:t>
            </a:r>
            <a:r>
              <a:rPr lang="zh-CN" altLang="en-US" sz="1600" dirty="0"/>
              <a:t> </a:t>
            </a:r>
            <a:r>
              <a:rPr lang="en-US" altLang="zh-CN" sz="1600" dirty="0"/>
              <a:t>absolute</a:t>
            </a:r>
            <a:r>
              <a:rPr lang="zh-CN" altLang="en-US" sz="1600" dirty="0"/>
              <a:t> </a:t>
            </a:r>
            <a:r>
              <a:rPr lang="en-US" altLang="zh-CN" sz="1600" dirty="0"/>
              <a:t>Error: </a:t>
            </a:r>
            <a:r>
              <a:rPr lang="en-US" sz="1600" b="1" i="1" dirty="0">
                <a:sym typeface="Wingdings" pitchFamily="2" charset="2"/>
              </a:rPr>
              <a:t>0.03784015</a:t>
            </a:r>
            <a:endParaRPr lang="en-US" sz="1600" b="1" i="1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413307E-6F8E-7E4A-879E-883E8D2DF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9"/>
          <a:stretch/>
        </p:blipFill>
        <p:spPr>
          <a:xfrm>
            <a:off x="5227061" y="1553766"/>
            <a:ext cx="3346847" cy="2592516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1AD260F8-B57A-BA48-AC99-799219B00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49501"/>
            <a:ext cx="4598411" cy="2147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DE0550-1D75-5241-B4FF-6F380339848D}"/>
              </a:ext>
            </a:extLst>
          </p:cNvPr>
          <p:cNvSpPr/>
          <p:nvPr/>
        </p:nvSpPr>
        <p:spPr>
          <a:xfrm>
            <a:off x="4572000" y="2649501"/>
            <a:ext cx="475060" cy="20510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D8C14EA-2443-5B40-8354-7D13827EF09E}"/>
              </a:ext>
            </a:extLst>
          </p:cNvPr>
          <p:cNvSpPr/>
          <p:nvPr/>
        </p:nvSpPr>
        <p:spPr>
          <a:xfrm rot="20249832">
            <a:off x="4922959" y="2187727"/>
            <a:ext cx="428202" cy="308108"/>
          </a:xfrm>
          <a:prstGeom prst="rightArrow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626010-2C8C-42F3-AE42-43584CFD0413}"/>
              </a:ext>
            </a:extLst>
          </p:cNvPr>
          <p:cNvSpPr txBox="1"/>
          <p:nvPr/>
        </p:nvSpPr>
        <p:spPr>
          <a:xfrm>
            <a:off x="235479" y="284031"/>
            <a:ext cx="39713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Non-Seasonal ARIMA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6CC76-3678-42BA-A925-47A9AEC6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6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9A810-5646-E74D-A8F9-473AA0F0B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001" y="1175146"/>
            <a:ext cx="3120360" cy="39296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900" dirty="0" err="1"/>
              <a:t>get.best.sarima</a:t>
            </a:r>
            <a:r>
              <a:rPr lang="en-US" sz="900" dirty="0"/>
              <a:t> &lt;- function(</a:t>
            </a:r>
            <a:r>
              <a:rPr lang="en-US" sz="900" dirty="0" err="1"/>
              <a:t>x.ts</a:t>
            </a:r>
            <a:r>
              <a:rPr lang="en-US" sz="900" dirty="0"/>
              <a:t>, </a:t>
            </a:r>
            <a:r>
              <a:rPr lang="en-US" sz="900" dirty="0" err="1"/>
              <a:t>maxord</a:t>
            </a:r>
            <a:r>
              <a:rPr lang="en-US" sz="900" dirty="0"/>
              <a:t> = c(1,1,1,1,1,1))</a:t>
            </a:r>
          </a:p>
          <a:p>
            <a:pPr marL="0" indent="0">
              <a:buNone/>
            </a:pPr>
            <a:r>
              <a:rPr lang="en-US" sz="900" dirty="0"/>
              <a:t>{</a:t>
            </a:r>
          </a:p>
          <a:p>
            <a:pPr marL="0" indent="0">
              <a:buNone/>
            </a:pPr>
            <a:r>
              <a:rPr lang="en-US" sz="900" dirty="0"/>
              <a:t>  </a:t>
            </a:r>
            <a:r>
              <a:rPr lang="en-US" sz="900" dirty="0" err="1"/>
              <a:t>best.aic</a:t>
            </a:r>
            <a:r>
              <a:rPr lang="en-US" sz="900" dirty="0"/>
              <a:t> &lt;- 1e8</a:t>
            </a:r>
          </a:p>
          <a:p>
            <a:pPr marL="0" indent="0">
              <a:buNone/>
            </a:pPr>
            <a:r>
              <a:rPr lang="en-US" sz="900" dirty="0"/>
              <a:t>  n &lt;- length(</a:t>
            </a:r>
            <a:r>
              <a:rPr lang="en-US" sz="900" dirty="0" err="1"/>
              <a:t>x.ts</a:t>
            </a:r>
            <a:r>
              <a:rPr lang="en-US" sz="900" dirty="0"/>
              <a:t>)</a:t>
            </a:r>
          </a:p>
          <a:p>
            <a:pPr marL="0" indent="0">
              <a:buNone/>
            </a:pPr>
            <a:r>
              <a:rPr lang="en-US" sz="900" dirty="0"/>
              <a:t>  for (p in 0:maxord[1]) for(d in 0:maxord[2]) for(q in 0:maxord[3])</a:t>
            </a:r>
          </a:p>
          <a:p>
            <a:pPr marL="0" indent="0">
              <a:buNone/>
            </a:pPr>
            <a:r>
              <a:rPr lang="en-US" sz="900" dirty="0"/>
              <a:t>    for (P in 0:maxord[4]) for(D in 0:maxord[5]) for(Q in 0:maxord[6])</a:t>
            </a:r>
          </a:p>
          <a:p>
            <a:pPr marL="0" indent="0">
              <a:buNone/>
            </a:pPr>
            <a:r>
              <a:rPr lang="en-US" sz="900" dirty="0"/>
              <a:t>    {</a:t>
            </a:r>
          </a:p>
          <a:p>
            <a:pPr marL="0" indent="0">
              <a:buNone/>
            </a:pPr>
            <a:r>
              <a:rPr lang="en-US" sz="900" dirty="0"/>
              <a:t>      fit &lt;- </a:t>
            </a:r>
            <a:r>
              <a:rPr lang="en-US" sz="900" dirty="0" err="1"/>
              <a:t>arima</a:t>
            </a:r>
            <a:r>
              <a:rPr lang="en-US" sz="900" dirty="0"/>
              <a:t>(</a:t>
            </a:r>
            <a:r>
              <a:rPr lang="en-US" sz="900" dirty="0" err="1"/>
              <a:t>x.ts</a:t>
            </a:r>
            <a:r>
              <a:rPr lang="en-US" sz="900" dirty="0"/>
              <a:t>, order = c(</a:t>
            </a:r>
            <a:r>
              <a:rPr lang="en-US" sz="900" dirty="0" err="1"/>
              <a:t>p,d,q</a:t>
            </a:r>
            <a:r>
              <a:rPr lang="en-US" sz="900" dirty="0"/>
              <a:t>),</a:t>
            </a:r>
          </a:p>
          <a:p>
            <a:pPr marL="0" indent="0">
              <a:buNone/>
            </a:pPr>
            <a:r>
              <a:rPr lang="en-US" sz="900" dirty="0"/>
              <a:t>                   seas = list(order = c(P,D,Q),</a:t>
            </a:r>
          </a:p>
          <a:p>
            <a:pPr marL="0" indent="0">
              <a:buNone/>
            </a:pPr>
            <a:r>
              <a:rPr lang="en-US" sz="900" dirty="0"/>
              <a:t>                               frequency(</a:t>
            </a:r>
            <a:r>
              <a:rPr lang="en-US" sz="900" dirty="0" err="1"/>
              <a:t>x.ts</a:t>
            </a:r>
            <a:r>
              <a:rPr lang="en-US" sz="900" dirty="0"/>
              <a:t>)), method = "CSS")</a:t>
            </a:r>
          </a:p>
          <a:p>
            <a:pPr marL="0" indent="0">
              <a:buNone/>
            </a:pPr>
            <a:r>
              <a:rPr lang="en-US" sz="900" dirty="0"/>
              <a:t>      </a:t>
            </a:r>
            <a:r>
              <a:rPr lang="en-US" sz="900" dirty="0" err="1"/>
              <a:t>fit.aic</a:t>
            </a:r>
            <a:r>
              <a:rPr lang="en-US" sz="900" dirty="0"/>
              <a:t> &lt;- -2 * </a:t>
            </a:r>
            <a:r>
              <a:rPr lang="en-US" sz="900" dirty="0" err="1"/>
              <a:t>fit$loglik</a:t>
            </a:r>
            <a:r>
              <a:rPr lang="en-US" sz="900" dirty="0"/>
              <a:t> + (log(n) + 1) * length(</a:t>
            </a:r>
            <a:r>
              <a:rPr lang="en-US" sz="900" dirty="0" err="1"/>
              <a:t>fit$coef</a:t>
            </a:r>
            <a:r>
              <a:rPr lang="en-US" sz="900" dirty="0"/>
              <a:t>)</a:t>
            </a:r>
          </a:p>
          <a:p>
            <a:pPr marL="0" indent="0">
              <a:buNone/>
            </a:pPr>
            <a:r>
              <a:rPr lang="en-US" sz="900" dirty="0"/>
              <a:t>      if (</a:t>
            </a:r>
            <a:r>
              <a:rPr lang="en-US" sz="900" dirty="0" err="1"/>
              <a:t>fit.aic</a:t>
            </a:r>
            <a:r>
              <a:rPr lang="en-US" sz="900" dirty="0"/>
              <a:t> &lt; </a:t>
            </a:r>
            <a:r>
              <a:rPr lang="en-US" sz="900" dirty="0" err="1"/>
              <a:t>best.aic</a:t>
            </a:r>
            <a:r>
              <a:rPr lang="en-US" sz="900" dirty="0"/>
              <a:t>)</a:t>
            </a:r>
          </a:p>
          <a:p>
            <a:pPr marL="0" indent="0">
              <a:buNone/>
            </a:pPr>
            <a:r>
              <a:rPr lang="en-US" sz="900" dirty="0"/>
              <a:t>      {</a:t>
            </a:r>
          </a:p>
          <a:p>
            <a:pPr marL="0" indent="0">
              <a:buNone/>
            </a:pPr>
            <a:r>
              <a:rPr lang="en-US" sz="900" dirty="0"/>
              <a:t>        </a:t>
            </a:r>
            <a:r>
              <a:rPr lang="en-US" sz="900" dirty="0" err="1"/>
              <a:t>best.aic</a:t>
            </a:r>
            <a:r>
              <a:rPr lang="en-US" sz="900" dirty="0"/>
              <a:t> &lt;- </a:t>
            </a:r>
            <a:r>
              <a:rPr lang="en-US" sz="900" dirty="0" err="1"/>
              <a:t>fit.aic</a:t>
            </a:r>
            <a:endParaRPr lang="en-US" sz="900" dirty="0"/>
          </a:p>
          <a:p>
            <a:pPr marL="0" indent="0">
              <a:buNone/>
            </a:pPr>
            <a:r>
              <a:rPr lang="en-US" sz="900" dirty="0"/>
              <a:t>        </a:t>
            </a:r>
            <a:r>
              <a:rPr lang="en-US" sz="900" dirty="0" err="1"/>
              <a:t>best.fit</a:t>
            </a:r>
            <a:r>
              <a:rPr lang="en-US" sz="900" dirty="0"/>
              <a:t> &lt;- fit</a:t>
            </a:r>
          </a:p>
          <a:p>
            <a:pPr marL="0" indent="0">
              <a:buNone/>
            </a:pPr>
            <a:r>
              <a:rPr lang="en-US" sz="900" dirty="0"/>
              <a:t>        </a:t>
            </a:r>
            <a:r>
              <a:rPr lang="en-US" sz="900" dirty="0" err="1"/>
              <a:t>best.model</a:t>
            </a:r>
            <a:r>
              <a:rPr lang="en-US" sz="900" dirty="0"/>
              <a:t> &lt;- c(</a:t>
            </a:r>
            <a:r>
              <a:rPr lang="en-US" sz="900" dirty="0" err="1"/>
              <a:t>p,d,q,P,D,Q</a:t>
            </a:r>
            <a:r>
              <a:rPr lang="en-US" sz="900" dirty="0"/>
              <a:t>)</a:t>
            </a:r>
          </a:p>
          <a:p>
            <a:pPr marL="0" indent="0">
              <a:buNone/>
            </a:pPr>
            <a:r>
              <a:rPr lang="en-US" sz="900" dirty="0"/>
              <a:t>      }</a:t>
            </a:r>
          </a:p>
          <a:p>
            <a:pPr marL="0" indent="0">
              <a:buNone/>
            </a:pPr>
            <a:r>
              <a:rPr lang="en-US" sz="900" dirty="0"/>
              <a:t>    }</a:t>
            </a:r>
          </a:p>
          <a:p>
            <a:pPr marL="0" indent="0">
              <a:buNone/>
            </a:pPr>
            <a:r>
              <a:rPr lang="en-US" sz="900" dirty="0"/>
              <a:t>  list(</a:t>
            </a:r>
            <a:r>
              <a:rPr lang="en-US" sz="900" dirty="0" err="1"/>
              <a:t>best.aic</a:t>
            </a:r>
            <a:r>
              <a:rPr lang="en-US" sz="900" dirty="0"/>
              <a:t>, </a:t>
            </a:r>
            <a:r>
              <a:rPr lang="en-US" sz="900" dirty="0" err="1"/>
              <a:t>best.fit</a:t>
            </a:r>
            <a:r>
              <a:rPr lang="en-US" sz="900" dirty="0"/>
              <a:t>, </a:t>
            </a:r>
            <a:r>
              <a:rPr lang="en-US" sz="900" dirty="0" err="1"/>
              <a:t>best.model</a:t>
            </a:r>
            <a:r>
              <a:rPr lang="en-US" sz="900" dirty="0"/>
              <a:t>)</a:t>
            </a:r>
          </a:p>
          <a:p>
            <a:pPr marL="0" indent="0">
              <a:buNone/>
            </a:pPr>
            <a:r>
              <a:rPr lang="en-US" sz="900" dirty="0"/>
              <a:t>}</a:t>
            </a:r>
          </a:p>
          <a:p>
            <a:pPr marL="0" indent="0">
              <a:buNone/>
            </a:pPr>
            <a:endParaRPr lang="en-US" sz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27C47-9071-AF4E-B664-E3A8BDE5AFFD}"/>
              </a:ext>
            </a:extLst>
          </p:cNvPr>
          <p:cNvSpPr txBox="1"/>
          <p:nvPr/>
        </p:nvSpPr>
        <p:spPr>
          <a:xfrm>
            <a:off x="433600" y="1094163"/>
            <a:ext cx="529818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/>
              <a:t>We then test how our data fits with seasonal ARIMA models. A seasonal ARIMA model uses differencing at a lag equal to the number of seasons (s) to remove additive seasonal effects.</a:t>
            </a:r>
          </a:p>
          <a:p>
            <a:endParaRPr lang="en-US" sz="1600" dirty="0"/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r>
              <a:rPr lang="en-US" sz="1600" dirty="0"/>
              <a:t>q: order of the moving average part;</a:t>
            </a:r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r>
              <a:rPr lang="en-US" sz="1600" dirty="0"/>
              <a:t>d: degree of first differencing involved;</a:t>
            </a:r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r>
              <a:rPr lang="en-US" sz="1600" dirty="0"/>
              <a:t>p: order of the autoregressive part;</a:t>
            </a:r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r>
              <a:rPr lang="en-US" altLang="zh-CN" sz="1600" dirty="0"/>
              <a:t>P: Seasonal autoregressive order;</a:t>
            </a:r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r>
              <a:rPr lang="en-US" sz="1600" dirty="0"/>
              <a:t>D: Seasonal difference order;</a:t>
            </a:r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r>
              <a:rPr lang="en-US" altLang="zh-CN" sz="1600" dirty="0"/>
              <a:t>Q: Seasonal moving average order;</a:t>
            </a:r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r>
              <a:rPr lang="en-US" altLang="zh-CN" sz="1600" dirty="0"/>
              <a:t>m: The number of time steps for a single seasonal period.</a:t>
            </a:r>
          </a:p>
          <a:p>
            <a:pPr marL="342900" lvl="1" fontAlgn="b"/>
            <a:endParaRPr lang="en-US" altLang="zh-CN" sz="1600" dirty="0"/>
          </a:p>
          <a:p>
            <a:pPr marL="214313" indent="-214313" fontAlgn="b">
              <a:buFont typeface="Arial" panose="020B0604020202020204" pitchFamily="34" charset="0"/>
              <a:buChar char="•"/>
            </a:pPr>
            <a:r>
              <a:rPr lang="en-US" altLang="zh-CN" sz="1600" dirty="0"/>
              <a:t>We use the same function in the ANLY 565 Chapter 7 Examples. </a:t>
            </a:r>
          </a:p>
          <a:p>
            <a:pPr marL="214313" indent="-214313" fontAlgn="b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14313" indent="-214313" fontAlgn="b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57213" lvl="1" indent="-214313" fontAlgn="b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 fontAlgn="b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 fontAlgn="b"/>
            <a:endParaRPr lang="en-US" sz="1600" dirty="0"/>
          </a:p>
          <a:p>
            <a:pPr lvl="1" fontAlgn="b"/>
            <a:endParaRPr lang="en-US" sz="1600" dirty="0"/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5D3E5-1A55-41B6-B370-0ECD1672FCBA}"/>
              </a:ext>
            </a:extLst>
          </p:cNvPr>
          <p:cNvSpPr txBox="1"/>
          <p:nvPr/>
        </p:nvSpPr>
        <p:spPr>
          <a:xfrm>
            <a:off x="379479" y="304271"/>
            <a:ext cx="47195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SARIMA – Seasonal ARIMA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9E828-F644-4B94-92D0-3955DD35D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0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5F6A87-A209-5B4E-B122-108466EBCCD9}"/>
              </a:ext>
            </a:extLst>
          </p:cNvPr>
          <p:cNvSpPr/>
          <p:nvPr/>
        </p:nvSpPr>
        <p:spPr>
          <a:xfrm>
            <a:off x="742951" y="1009089"/>
            <a:ext cx="55806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landTemp.best.sarima</a:t>
            </a:r>
            <a:r>
              <a:rPr lang="en-US" sz="1600" dirty="0"/>
              <a:t> &lt;- </a:t>
            </a:r>
            <a:r>
              <a:rPr lang="en-US" sz="1600" dirty="0" err="1"/>
              <a:t>get.best.sarima</a:t>
            </a:r>
            <a:r>
              <a:rPr lang="en-US" sz="1600" dirty="0"/>
              <a:t>(</a:t>
            </a:r>
            <a:r>
              <a:rPr lang="en-US" sz="1600" dirty="0" err="1"/>
              <a:t>landTempts.pre</a:t>
            </a:r>
            <a:r>
              <a:rPr lang="en-US" sz="1600" dirty="0"/>
              <a:t>, </a:t>
            </a:r>
            <a:r>
              <a:rPr lang="en-US" sz="1600" dirty="0" err="1"/>
              <a:t>maxord</a:t>
            </a:r>
            <a:r>
              <a:rPr lang="en-US" sz="1600" dirty="0"/>
              <a:t> =c(4,4,4,4,4,4))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the order of the best SARIMA model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2 1 2 2 1 2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1600" dirty="0"/>
              <a:t>Mean</a:t>
            </a:r>
            <a:r>
              <a:rPr lang="zh-CN" altLang="en-US" sz="1600" dirty="0"/>
              <a:t> </a:t>
            </a:r>
            <a:r>
              <a:rPr lang="en-US" altLang="zh-CN" sz="1600" dirty="0"/>
              <a:t>absolute</a:t>
            </a:r>
            <a:r>
              <a:rPr lang="zh-CN" altLang="en-US" sz="1600" dirty="0"/>
              <a:t> </a:t>
            </a:r>
            <a:r>
              <a:rPr lang="en-US" altLang="zh-CN" sz="1600" dirty="0"/>
              <a:t>Error: </a:t>
            </a:r>
            <a:r>
              <a:rPr lang="en-US" sz="1600" b="1" i="1" dirty="0">
                <a:sym typeface="Wingdings" pitchFamily="2" charset="2"/>
              </a:rPr>
              <a:t>0.03737912</a:t>
            </a:r>
            <a:endParaRPr lang="en-US" sz="16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BF87EC-9082-9B45-BA5B-7091BA5EE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 b="7021"/>
          <a:stretch/>
        </p:blipFill>
        <p:spPr>
          <a:xfrm>
            <a:off x="5393821" y="1855864"/>
            <a:ext cx="3346847" cy="3009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C3EDD9-7FEA-8742-AC32-B1A470774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2951" y="2414403"/>
            <a:ext cx="4428368" cy="2382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20D35-B99B-9C43-8620-9BB8F0238FE1}"/>
              </a:ext>
            </a:extLst>
          </p:cNvPr>
          <p:cNvSpPr/>
          <p:nvPr/>
        </p:nvSpPr>
        <p:spPr>
          <a:xfrm>
            <a:off x="4572000" y="2649501"/>
            <a:ext cx="475060" cy="20510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3FF6A18-5E17-0C46-B978-A41A73E67199}"/>
              </a:ext>
            </a:extLst>
          </p:cNvPr>
          <p:cNvSpPr/>
          <p:nvPr/>
        </p:nvSpPr>
        <p:spPr>
          <a:xfrm rot="20249832">
            <a:off x="4922959" y="2187727"/>
            <a:ext cx="428202" cy="308108"/>
          </a:xfrm>
          <a:prstGeom prst="rightArrow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1F694-BE83-4AAA-B9CF-CE4C86B445B0}"/>
              </a:ext>
            </a:extLst>
          </p:cNvPr>
          <p:cNvSpPr txBox="1"/>
          <p:nvPr/>
        </p:nvSpPr>
        <p:spPr>
          <a:xfrm>
            <a:off x="417498" y="242411"/>
            <a:ext cx="47195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SARIMA – Seasonal ARIMA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764E14-F9EB-46BF-ADAE-884FE9FE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FA52B-FA31-894D-9F4D-59B89DBEA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350" dirty="0"/>
              <a:t>GARCH is used</a:t>
            </a:r>
            <a:r>
              <a:rPr lang="zh-CN" altLang="en-US" sz="1350" dirty="0"/>
              <a:t> </a:t>
            </a:r>
            <a:r>
              <a:rPr lang="en-US" sz="1350" dirty="0"/>
              <a:t>when the variance error is believed to be serially autocorrelated. GARCH models assume that the variance of the</a:t>
            </a:r>
            <a:r>
              <a:rPr lang="zh-CN" altLang="en-US" sz="1350" dirty="0"/>
              <a:t> </a:t>
            </a:r>
            <a:r>
              <a:rPr lang="en-US" altLang="zh-CN" sz="1350" dirty="0"/>
              <a:t>error</a:t>
            </a:r>
            <a:r>
              <a:rPr lang="zh-CN" altLang="en-US" sz="1350" dirty="0"/>
              <a:t> </a:t>
            </a:r>
            <a:r>
              <a:rPr lang="en-US" altLang="zh-CN" sz="1350" dirty="0"/>
              <a:t>term</a:t>
            </a:r>
            <a:r>
              <a:rPr lang="zh-CN" altLang="en-US" sz="1350" dirty="0"/>
              <a:t> </a:t>
            </a:r>
            <a:r>
              <a:rPr lang="en-US" sz="1350" dirty="0"/>
              <a:t>follows an autoregressive moving average process.</a:t>
            </a:r>
          </a:p>
          <a:p>
            <a:r>
              <a:rPr lang="en-US" sz="1350" dirty="0"/>
              <a:t>We try the </a:t>
            </a:r>
            <a:r>
              <a:rPr lang="en-US" sz="1350" b="1" i="1" dirty="0"/>
              <a:t>SARIMA + GARCH(1,1) </a:t>
            </a:r>
            <a:r>
              <a:rPr lang="en-US" sz="1350" dirty="0"/>
              <a:t>for the temperature data.</a:t>
            </a:r>
          </a:p>
          <a:p>
            <a:r>
              <a:rPr lang="en-US" sz="1350" dirty="0"/>
              <a:t>Collect and inspect the residuals. </a:t>
            </a:r>
            <a:r>
              <a:rPr lang="en-US" sz="1350" dirty="0" err="1"/>
              <a:t>stemp.arima.res</a:t>
            </a:r>
            <a:r>
              <a:rPr lang="en-US" sz="1350" dirty="0"/>
              <a:t> &lt;- </a:t>
            </a:r>
            <a:r>
              <a:rPr lang="en-US" sz="1350" dirty="0" err="1"/>
              <a:t>resid</a:t>
            </a:r>
            <a:r>
              <a:rPr lang="en-US" sz="1350" dirty="0"/>
              <a:t>(</a:t>
            </a:r>
            <a:r>
              <a:rPr lang="en-US" sz="1350" dirty="0" err="1"/>
              <a:t>stemp.arima</a:t>
            </a:r>
            <a:r>
              <a:rPr lang="en-US" sz="1350" dirty="0"/>
              <a:t>)</a:t>
            </a:r>
          </a:p>
          <a:p>
            <a:endParaRPr lang="en-US" sz="1350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896ED90-C940-6444-A386-6528D342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22960"/>
            <a:ext cx="3526293" cy="219456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171A3D87-75AB-A242-B491-C79796FC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90230"/>
            <a:ext cx="4022836" cy="2060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7AD6C-65AA-444C-8C47-7A38D5549D22}"/>
              </a:ext>
            </a:extLst>
          </p:cNvPr>
          <p:cNvSpPr txBox="1"/>
          <p:nvPr/>
        </p:nvSpPr>
        <p:spPr>
          <a:xfrm>
            <a:off x="372279" y="301758"/>
            <a:ext cx="606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Generalized Autoregressive Conditional Heteroskedasticity - GARCH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6FBD0-6A7B-4587-93D4-A075DF76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21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FA52B-FA31-894D-9F4D-59B89DBEA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64" y="1654969"/>
            <a:ext cx="4308070" cy="3263504"/>
          </a:xfrm>
        </p:spPr>
        <p:txBody>
          <a:bodyPr>
            <a:normAutofit/>
          </a:bodyPr>
          <a:lstStyle/>
          <a:p>
            <a:r>
              <a:rPr lang="en-US" sz="1600" dirty="0"/>
              <a:t>Estimate GARCH(1,1) for the residual series. </a:t>
            </a:r>
          </a:p>
          <a:p>
            <a:pPr lvl="1"/>
            <a:r>
              <a:rPr lang="en-US" sz="1600" dirty="0" err="1"/>
              <a:t>resid.garch</a:t>
            </a:r>
            <a:r>
              <a:rPr lang="en-US" sz="1600" dirty="0"/>
              <a:t>&lt;-</a:t>
            </a:r>
            <a:r>
              <a:rPr lang="en-US" sz="1600" dirty="0" err="1"/>
              <a:t>garchFit</a:t>
            </a:r>
            <a:r>
              <a:rPr lang="en-US" sz="1600" dirty="0"/>
              <a:t>(~</a:t>
            </a:r>
            <a:r>
              <a:rPr lang="en-US" sz="1600" dirty="0" err="1"/>
              <a:t>garch</a:t>
            </a:r>
            <a:r>
              <a:rPr lang="en-US" sz="1600" dirty="0"/>
              <a:t>(1,1), data=</a:t>
            </a:r>
            <a:r>
              <a:rPr lang="en-US" sz="1600" dirty="0" err="1"/>
              <a:t>stemp.arima.res,include.mean</a:t>
            </a:r>
            <a:r>
              <a:rPr lang="en-US" sz="1600" dirty="0"/>
              <a:t> = F, trace = F) </a:t>
            </a:r>
          </a:p>
          <a:p>
            <a:pPr marL="3429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5EDA77-C20D-B545-B0E0-E0315589F853}"/>
              </a:ext>
            </a:extLst>
          </p:cNvPr>
          <p:cNvGraphicFramePr>
            <a:graphicFrameLocks noGrp="1"/>
          </p:cNvGraphicFramePr>
          <p:nvPr/>
        </p:nvGraphicFramePr>
        <p:xfrm>
          <a:off x="4763133" y="1679307"/>
          <a:ext cx="4178986" cy="2923713"/>
        </p:xfrm>
        <a:graphic>
          <a:graphicData uri="http://schemas.openxmlformats.org/drawingml/2006/table">
            <a:tbl>
              <a:tblPr firstRow="1" firstCol="1" bandRow="1"/>
              <a:tblGrid>
                <a:gridCol w="364727">
                  <a:extLst>
                    <a:ext uri="{9D8B030D-6E8A-4147-A177-3AD203B41FA5}">
                      <a16:colId xmlns:a16="http://schemas.microsoft.com/office/drawing/2014/main" val="2995321368"/>
                    </a:ext>
                  </a:extLst>
                </a:gridCol>
                <a:gridCol w="1230433">
                  <a:extLst>
                    <a:ext uri="{9D8B030D-6E8A-4147-A177-3AD203B41FA5}">
                      <a16:colId xmlns:a16="http://schemas.microsoft.com/office/drawing/2014/main" val="3488696148"/>
                    </a:ext>
                  </a:extLst>
                </a:gridCol>
                <a:gridCol w="1036854">
                  <a:extLst>
                    <a:ext uri="{9D8B030D-6E8A-4147-A177-3AD203B41FA5}">
                      <a16:colId xmlns:a16="http://schemas.microsoft.com/office/drawing/2014/main" val="3226787033"/>
                    </a:ext>
                  </a:extLst>
                </a:gridCol>
                <a:gridCol w="1546972">
                  <a:extLst>
                    <a:ext uri="{9D8B030D-6E8A-4147-A177-3AD203B41FA5}">
                      <a16:colId xmlns:a16="http://schemas.microsoft.com/office/drawing/2014/main" val="276572597"/>
                    </a:ext>
                  </a:extLst>
                </a:gridCol>
              </a:tblGrid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meanForecast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meanError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standardDeviation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641288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0.3563879 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0.3563879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36554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0.3669498  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0.3669498  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528475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0.3778112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0.3778112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008925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0.3889809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0.3889809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257405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0.4004682 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0.4004682 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934887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0.4122824   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0.4122824   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580819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0.4244331 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0.4244331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659211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0.4369303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0.4369303 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64327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0.4497841    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0.4497841 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629324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0.4630052  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0.4630052  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944299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0.4766042  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0.4766042  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70816"/>
                  </a:ext>
                </a:extLst>
              </a:tr>
              <a:tr h="2249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0.4905924   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0.4905924   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868196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904A366-C533-2542-9796-C2D6B54A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2" y="2655761"/>
            <a:ext cx="3741824" cy="22298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A37D08-CC48-459F-8922-67CAFF6B1694}"/>
              </a:ext>
            </a:extLst>
          </p:cNvPr>
          <p:cNvSpPr txBox="1"/>
          <p:nvPr/>
        </p:nvSpPr>
        <p:spPr>
          <a:xfrm>
            <a:off x="372279" y="301758"/>
            <a:ext cx="606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Generalized Autoregressive Conditional Heteroskedasticity - GARCH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CA580-A321-4E9E-8E6D-C079FD5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7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ABAFA-C288-48D3-B0BB-54C9EFE4F30B}"/>
              </a:ext>
            </a:extLst>
          </p:cNvPr>
          <p:cNvSpPr txBox="1"/>
          <p:nvPr/>
        </p:nvSpPr>
        <p:spPr>
          <a:xfrm>
            <a:off x="213879" y="846519"/>
            <a:ext cx="335197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A study of earth surface temperature data in R to forecast global temperature using Time Series Analysis and different models.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28869-97B2-48D0-85DB-18CBF3F0C5C2}"/>
              </a:ext>
            </a:extLst>
          </p:cNvPr>
          <p:cNvSpPr txBox="1"/>
          <p:nvPr/>
        </p:nvSpPr>
        <p:spPr>
          <a:xfrm>
            <a:off x="213879" y="2236037"/>
            <a:ext cx="7940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9A9B6-BCCA-4CC2-8A7D-36D11165155E}"/>
              </a:ext>
            </a:extLst>
          </p:cNvPr>
          <p:cNvSpPr txBox="1"/>
          <p:nvPr/>
        </p:nvSpPr>
        <p:spPr>
          <a:xfrm>
            <a:off x="169153" y="2857500"/>
            <a:ext cx="3441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dataset consists of global temperatures from the year 1980 to 2015.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B6F9D2-00F5-48BA-9FD6-1BB16FB44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929" y="838964"/>
            <a:ext cx="5539918" cy="35523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12E5AF-3582-4AEA-9214-0F72F0DEF456}"/>
              </a:ext>
            </a:extLst>
          </p:cNvPr>
          <p:cNvSpPr txBox="1"/>
          <p:nvPr/>
        </p:nvSpPr>
        <p:spPr>
          <a:xfrm>
            <a:off x="213879" y="217501"/>
            <a:ext cx="1827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Introduction</a:t>
            </a:r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B83640AB-D2E9-4EAC-8163-72F61ED33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5200" y="268216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D7224-D569-4536-8974-49DF93A3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B7E53-D61E-468F-BDA1-2BA447A3967D}"/>
              </a:ext>
            </a:extLst>
          </p:cNvPr>
          <p:cNvSpPr txBox="1"/>
          <p:nvPr/>
        </p:nvSpPr>
        <p:spPr>
          <a:xfrm>
            <a:off x="213879" y="111510"/>
            <a:ext cx="60645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CB630-638B-41D9-BE59-206AA3032D02}"/>
              </a:ext>
            </a:extLst>
          </p:cNvPr>
          <p:cNvSpPr txBox="1"/>
          <p:nvPr/>
        </p:nvSpPr>
        <p:spPr>
          <a:xfrm>
            <a:off x="280252" y="993122"/>
            <a:ext cx="8419843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i="1" dirty="0"/>
              <a:t>Which model has the best prediction accuracy than others? Which model has the least mean absolute percentage error?</a:t>
            </a:r>
            <a:endParaRPr lang="en-US" sz="2000" i="1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Seasonal ARIMA model and non-seasonal ARIMA model have very close mean absolute percentage error. Seasonal ARIMA model is slightly better than the </a:t>
            </a:r>
            <a:r>
              <a:rPr lang="en-US" dirty="0">
                <a:ea typeface="+mn-lt"/>
                <a:cs typeface="+mn-lt"/>
              </a:rPr>
              <a:t>non-seasonal ARIMA.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/>
              <a:t>What does the trend suggest for future? </a:t>
            </a:r>
          </a:p>
          <a:p>
            <a:pPr marL="742950" lvl="1" indent="-285750">
              <a:buFont typeface="Arial"/>
              <a:buChar char="•"/>
            </a:pPr>
            <a:r>
              <a:rPr lang="en-US" i="1" dirty="0">
                <a:cs typeface="Calibri" panose="020F0502020204030204"/>
              </a:rPr>
              <a:t>Slow increase in global temperature 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E413936-47AE-4748-AE25-8EA6B130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1" y="3244005"/>
            <a:ext cx="3448646" cy="2353541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E48E57-CD3D-4F89-AAE7-C6859B3EA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90780"/>
              </p:ext>
            </p:extLst>
          </p:nvPr>
        </p:nvGraphicFramePr>
        <p:xfrm>
          <a:off x="5140310" y="2690503"/>
          <a:ext cx="3014800" cy="28664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400">
                  <a:extLst>
                    <a:ext uri="{9D8B030D-6E8A-4147-A177-3AD203B41FA5}">
                      <a16:colId xmlns:a16="http://schemas.microsoft.com/office/drawing/2014/main" val="2038755497"/>
                    </a:ext>
                  </a:extLst>
                </a:gridCol>
                <a:gridCol w="1507400">
                  <a:extLst>
                    <a:ext uri="{9D8B030D-6E8A-4147-A177-3AD203B41FA5}">
                      <a16:colId xmlns:a16="http://schemas.microsoft.com/office/drawing/2014/main" val="1223460364"/>
                    </a:ext>
                  </a:extLst>
                </a:gridCol>
              </a:tblGrid>
              <a:tr h="3184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98990"/>
                  </a:ext>
                </a:extLst>
              </a:tr>
              <a:tr h="3184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2010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9.703083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92523"/>
                  </a:ext>
                </a:extLst>
              </a:tr>
              <a:tr h="3184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2011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9.516000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08616"/>
                  </a:ext>
                </a:extLst>
              </a:tr>
              <a:tr h="3184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2012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9.507333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239376"/>
                  </a:ext>
                </a:extLst>
              </a:tr>
              <a:tr h="3184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9.606500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24083"/>
                  </a:ext>
                </a:extLst>
              </a:tr>
              <a:tr h="3184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9.570667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727234"/>
                  </a:ext>
                </a:extLst>
              </a:tr>
              <a:tr h="3184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highlight>
                            <a:srgbClr val="FFFF00"/>
                          </a:highlight>
                          <a:latin typeface="Calibri"/>
                        </a:rPr>
                        <a:t>2015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highlight>
                            <a:srgbClr val="FFFF00"/>
                          </a:highlight>
                        </a:rPr>
                        <a:t>9.693801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016611"/>
                  </a:ext>
                </a:extLst>
              </a:tr>
              <a:tr h="3184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highlight>
                            <a:srgbClr val="FFFF00"/>
                          </a:highlight>
                          <a:latin typeface="Calibri"/>
                        </a:rPr>
                        <a:t>2016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highlight>
                            <a:srgbClr val="FFFF00"/>
                          </a:highlight>
                          <a:latin typeface="Calibri"/>
                        </a:rPr>
                        <a:t>9.713849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116957"/>
                  </a:ext>
                </a:extLst>
              </a:tr>
              <a:tr h="3184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highlight>
                            <a:srgbClr val="FFFF00"/>
                          </a:highlight>
                          <a:latin typeface="Calibri"/>
                        </a:rPr>
                        <a:t>2017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highlight>
                            <a:srgbClr val="FFFF00"/>
                          </a:highlight>
                        </a:rPr>
                        <a:t>9.738531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869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0F40-7C90-484A-94DE-FF7AF672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8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663F9-9453-4586-A201-2E6BBD655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6925"/>
            <a:ext cx="5586730" cy="326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DE0F6E-136D-44CE-AC15-6A761BE26E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r="15100"/>
          <a:stretch/>
        </p:blipFill>
        <p:spPr bwMode="auto">
          <a:xfrm>
            <a:off x="5586730" y="1286925"/>
            <a:ext cx="3557270" cy="32604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4FEE2-F083-443F-8FC6-C6419569D376}"/>
              </a:ext>
            </a:extLst>
          </p:cNvPr>
          <p:cNvSpPr txBox="1"/>
          <p:nvPr/>
        </p:nvSpPr>
        <p:spPr>
          <a:xfrm>
            <a:off x="5648732" y="4587488"/>
            <a:ext cx="349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 Series plots display both seasonal and cyclic patterns.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BA61F-CAEB-4D69-BFC4-21926B3F2EF3}"/>
              </a:ext>
            </a:extLst>
          </p:cNvPr>
          <p:cNvSpPr txBox="1"/>
          <p:nvPr/>
        </p:nvSpPr>
        <p:spPr>
          <a:xfrm>
            <a:off x="255933" y="341910"/>
            <a:ext cx="20986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Seasonal Plots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58731-07C6-4BAA-BAD7-AEE53ACEC571}"/>
              </a:ext>
            </a:extLst>
          </p:cNvPr>
          <p:cNvSpPr txBox="1"/>
          <p:nvPr/>
        </p:nvSpPr>
        <p:spPr>
          <a:xfrm>
            <a:off x="169200" y="458748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</a:rPr>
              <a:t>It’s clear that Avg temperature rises slowly from January and attains peak at June, July, after which it falls. </a:t>
            </a:r>
            <a:endParaRPr lang="en-US" sz="1600" dirty="0"/>
          </a:p>
        </p:txBody>
      </p:sp>
      <p:pic>
        <p:nvPicPr>
          <p:cNvPr id="2" name="Slide 3 ">
            <a:hlinkClick r:id="" action="ppaction://media"/>
            <a:extLst>
              <a:ext uri="{FF2B5EF4-FFF2-40B4-BE49-F238E27FC236}">
                <a16:creationId xmlns:a16="http://schemas.microsoft.com/office/drawing/2014/main" id="{CE63C52A-F8D4-42D3-A668-B87CCEE7E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19200" y="392625"/>
            <a:ext cx="406400" cy="40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EB591-10EB-48FE-B753-57EFE831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8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A76A2-BC07-412D-805F-BDFB99F78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5224"/>
            <a:ext cx="5868887" cy="345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FB589-91A1-4133-979F-5A1E5E961C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1" r="21945"/>
          <a:stretch/>
        </p:blipFill>
        <p:spPr bwMode="auto">
          <a:xfrm>
            <a:off x="5868887" y="1375224"/>
            <a:ext cx="3143420" cy="34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CA371-C14A-4092-9F57-00600BC45FA3}"/>
              </a:ext>
            </a:extLst>
          </p:cNvPr>
          <p:cNvSpPr txBox="1"/>
          <p:nvPr/>
        </p:nvSpPr>
        <p:spPr>
          <a:xfrm>
            <a:off x="192279" y="298710"/>
            <a:ext cx="21879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Monthly Trends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E42C5-0DC9-49CB-8941-3C0A8CE17490}"/>
              </a:ext>
            </a:extLst>
          </p:cNvPr>
          <p:cNvSpPr txBox="1"/>
          <p:nvPr/>
        </p:nvSpPr>
        <p:spPr>
          <a:xfrm>
            <a:off x="192279" y="4832903"/>
            <a:ext cx="5144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Monthly trends display distinct seasonal patterns</a:t>
            </a:r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338A2E4A-5961-4077-8D66-E1507861A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40000" y="475697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86C4B-1D29-4513-AEFB-ED7857C5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6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369ED-2075-4767-9925-4407F0A50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2"/>
          <a:stretch/>
        </p:blipFill>
        <p:spPr bwMode="auto">
          <a:xfrm>
            <a:off x="57360" y="1166400"/>
            <a:ext cx="4591361" cy="27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9D397-64C4-457D-A57A-D712D8B6EC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2"/>
          <a:stretch/>
        </p:blipFill>
        <p:spPr bwMode="auto">
          <a:xfrm>
            <a:off x="4636559" y="1166400"/>
            <a:ext cx="4471441" cy="27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5F4B0-295C-4382-B235-5C9B5A4ABD21}"/>
              </a:ext>
            </a:extLst>
          </p:cNvPr>
          <p:cNvSpPr txBox="1"/>
          <p:nvPr/>
        </p:nvSpPr>
        <p:spPr>
          <a:xfrm>
            <a:off x="321879" y="284310"/>
            <a:ext cx="18533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Annual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E2A49-EB91-4238-9F97-27209B610A4E}"/>
              </a:ext>
            </a:extLst>
          </p:cNvPr>
          <p:cNvSpPr txBox="1"/>
          <p:nvPr/>
        </p:nvSpPr>
        <p:spPr>
          <a:xfrm>
            <a:off x="4921200" y="4518565"/>
            <a:ext cx="4186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</a:rPr>
              <a:t>It’s clear that Avg temperature rises slowly from January and attains peak at June, July, after which it falls. 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7C204-979E-4D9B-9D7F-60B6B683CFA7}"/>
              </a:ext>
            </a:extLst>
          </p:cNvPr>
          <p:cNvSpPr txBox="1"/>
          <p:nvPr/>
        </p:nvSpPr>
        <p:spPr>
          <a:xfrm>
            <a:off x="320642" y="3839888"/>
            <a:ext cx="418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</a:rPr>
              <a:t>Aggregate Temperature annual plot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9739E-0979-46B5-A506-9C0B2A351541}"/>
              </a:ext>
            </a:extLst>
          </p:cNvPr>
          <p:cNvSpPr txBox="1"/>
          <p:nvPr/>
        </p:nvSpPr>
        <p:spPr>
          <a:xfrm>
            <a:off x="4921200" y="3863776"/>
            <a:ext cx="418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Monthly temperature boxplots</a:t>
            </a:r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26344A1B-7451-4472-BE72-1122D88DA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40000" y="443765"/>
            <a:ext cx="406400" cy="406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987218-7675-455F-8F30-3A8338AC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9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C7B45-4591-4557-B19B-EB84D4D1207C}"/>
              </a:ext>
            </a:extLst>
          </p:cNvPr>
          <p:cNvSpPr txBox="1"/>
          <p:nvPr/>
        </p:nvSpPr>
        <p:spPr>
          <a:xfrm>
            <a:off x="206679" y="298710"/>
            <a:ext cx="22201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Autocorrelation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D23AB-7AD5-4CF9-836B-602FDBD40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" y="1202400"/>
            <a:ext cx="4450053" cy="265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7401E-F19D-4D72-9B30-6E2868B2A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0" y="1202400"/>
            <a:ext cx="4399200" cy="26537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F9DC4-2184-4BB4-AE23-0C53E6C60094}"/>
              </a:ext>
            </a:extLst>
          </p:cNvPr>
          <p:cNvSpPr txBox="1"/>
          <p:nvPr/>
        </p:nvSpPr>
        <p:spPr>
          <a:xfrm>
            <a:off x="206679" y="4011186"/>
            <a:ext cx="3155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Max autocorrelation is at lag 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CBD0F-4149-4308-ABB6-201C8E1D3746}"/>
              </a:ext>
            </a:extLst>
          </p:cNvPr>
          <p:cNvSpPr txBox="1"/>
          <p:nvPr/>
        </p:nvSpPr>
        <p:spPr>
          <a:xfrm>
            <a:off x="4909478" y="4011186"/>
            <a:ext cx="3701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Max partial autocorrelation is at lag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A8F23-16B9-4704-9F71-2255540D6687}"/>
              </a:ext>
            </a:extLst>
          </p:cNvPr>
          <p:cNvSpPr txBox="1"/>
          <p:nvPr/>
        </p:nvSpPr>
        <p:spPr>
          <a:xfrm>
            <a:off x="4909479" y="4512600"/>
            <a:ext cx="37017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will use an AR(1) model for further analysis</a:t>
            </a:r>
          </a:p>
        </p:txBody>
      </p:sp>
      <p:pic>
        <p:nvPicPr>
          <p:cNvPr id="9" name="slide 6">
            <a:hlinkClick r:id="" action="ppaction://media"/>
            <a:extLst>
              <a:ext uri="{FF2B5EF4-FFF2-40B4-BE49-F238E27FC236}">
                <a16:creationId xmlns:a16="http://schemas.microsoft.com/office/drawing/2014/main" id="{CC97AD28-922D-411E-B94A-98666F909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1600" y="298710"/>
            <a:ext cx="406400" cy="4064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0F4A5A-E638-4A92-A611-BEDB44B2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436D0-10F4-4C20-9256-CCE68396364A}"/>
              </a:ext>
            </a:extLst>
          </p:cNvPr>
          <p:cNvSpPr txBox="1"/>
          <p:nvPr/>
        </p:nvSpPr>
        <p:spPr>
          <a:xfrm>
            <a:off x="408279" y="262710"/>
            <a:ext cx="32912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Holt Winters Smoothing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5482526-5343-494C-8D9A-A331ABAB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3" y="1288942"/>
            <a:ext cx="6355792" cy="36862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5457A3-C86F-4337-8121-04F270CE45C9}"/>
              </a:ext>
            </a:extLst>
          </p:cNvPr>
          <p:cNvSpPr txBox="1"/>
          <p:nvPr/>
        </p:nvSpPr>
        <p:spPr>
          <a:xfrm>
            <a:off x="6710400" y="1749600"/>
            <a:ext cx="154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= F</a:t>
            </a:r>
          </a:p>
          <a:p>
            <a:r>
              <a:rPr lang="en-US" sz="1600" dirty="0"/>
              <a:t>Gamma = F</a:t>
            </a:r>
          </a:p>
          <a:p>
            <a:r>
              <a:rPr lang="en-US" sz="1600" dirty="0"/>
              <a:t>Temp = 13.828</a:t>
            </a:r>
          </a:p>
          <a:p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5F7E0-8240-4225-9448-3B226A4512CC}"/>
              </a:ext>
            </a:extLst>
          </p:cNvPr>
          <p:cNvSpPr txBox="1"/>
          <p:nvPr/>
        </p:nvSpPr>
        <p:spPr>
          <a:xfrm>
            <a:off x="6710400" y="3378000"/>
            <a:ext cx="154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 = 0.2</a:t>
            </a:r>
          </a:p>
          <a:p>
            <a:r>
              <a:rPr lang="en-US" sz="1600" dirty="0"/>
              <a:t>beta = F</a:t>
            </a:r>
          </a:p>
          <a:p>
            <a:r>
              <a:rPr lang="en-US" sz="1600" dirty="0"/>
              <a:t>Gamma = F</a:t>
            </a:r>
          </a:p>
          <a:p>
            <a:r>
              <a:rPr lang="en-US" sz="1600" dirty="0"/>
              <a:t>Temp = 14.146</a:t>
            </a:r>
          </a:p>
          <a:p>
            <a:endParaRPr lang="en-US" sz="1600" dirty="0"/>
          </a:p>
        </p:txBody>
      </p:sp>
      <p:pic>
        <p:nvPicPr>
          <p:cNvPr id="4" name="slide 7">
            <a:hlinkClick r:id="" action="ppaction://media"/>
            <a:extLst>
              <a:ext uri="{FF2B5EF4-FFF2-40B4-BE49-F238E27FC236}">
                <a16:creationId xmlns:a16="http://schemas.microsoft.com/office/drawing/2014/main" id="{3CF5CDF9-4D01-4922-A829-EA84E3884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8000" y="451100"/>
            <a:ext cx="406400" cy="40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8AC5D-ACF7-4400-8004-CA1B5714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4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D9D933-EAA3-49F4-95A3-B3E37BD0E5C6}"/>
              </a:ext>
            </a:extLst>
          </p:cNvPr>
          <p:cNvSpPr txBox="1"/>
          <p:nvPr/>
        </p:nvSpPr>
        <p:spPr>
          <a:xfrm>
            <a:off x="408279" y="262710"/>
            <a:ext cx="168174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Forecasting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AAC60-342E-46C9-BBC5-2BEF59A5F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20" y="950400"/>
            <a:ext cx="5154622" cy="29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9EA62D6-9CA2-4447-B1F8-57EFE7DCF6E2}"/>
              </a:ext>
            </a:extLst>
          </p:cNvPr>
          <p:cNvSpPr txBox="1">
            <a:spLocks noChangeArrowheads="1"/>
          </p:cNvSpPr>
          <p:nvPr/>
        </p:nvSpPr>
        <p:spPr>
          <a:xfrm>
            <a:off x="3695850" y="4026966"/>
            <a:ext cx="4447350" cy="294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4129">
              <a:spcBef>
                <a:spcPts val="675"/>
              </a:spcBef>
              <a:buNone/>
            </a:pPr>
            <a:r>
              <a:rPr lang="en-US" altLang="en-US" sz="1600" dirty="0"/>
              <a:t>3- Year temperature forecast using seasonal naïve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79FCD-BEB1-4ED3-B8C8-D813A30A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74" y="770541"/>
            <a:ext cx="3130646" cy="4742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B606F-F198-4106-B3CA-BACB0A7A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442" y="1114225"/>
            <a:ext cx="457048" cy="5078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55B210-4A7D-4C02-B8DD-9970E46794B4}"/>
              </a:ext>
            </a:extLst>
          </p:cNvPr>
          <p:cNvSpPr/>
          <p:nvPr/>
        </p:nvSpPr>
        <p:spPr>
          <a:xfrm>
            <a:off x="2426400" y="1622056"/>
            <a:ext cx="324000" cy="300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lide 8">
            <a:hlinkClick r:id="" action="ppaction://media"/>
            <a:extLst>
              <a:ext uri="{FF2B5EF4-FFF2-40B4-BE49-F238E27FC236}">
                <a16:creationId xmlns:a16="http://schemas.microsoft.com/office/drawing/2014/main" id="{CFED55B8-5152-4C8E-9D48-7A5759A107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63042" y="364141"/>
            <a:ext cx="406400" cy="406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137306-1BAC-484B-8BBD-98165589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B9DB6-49D3-4D4B-9B50-C58E3EE15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87" y="619342"/>
            <a:ext cx="8482813" cy="47692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91722-A73F-4131-82E1-E8F964CB20B8}"/>
              </a:ext>
            </a:extLst>
          </p:cNvPr>
          <p:cNvSpPr txBox="1"/>
          <p:nvPr/>
        </p:nvSpPr>
        <p:spPr>
          <a:xfrm>
            <a:off x="213879" y="111510"/>
            <a:ext cx="14412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u="sng" dirty="0">
                <a:solidFill>
                  <a:srgbClr val="5185AA"/>
                </a:solidFill>
                <a:latin typeface="Daytona Condensed" panose="020B0506030503040204" pitchFamily="34" charset="0"/>
              </a:rPr>
              <a:t>Residuals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D2925-A9FB-45CA-9748-97678D683CD6}"/>
              </a:ext>
            </a:extLst>
          </p:cNvPr>
          <p:cNvSpPr txBox="1"/>
          <p:nvPr/>
        </p:nvSpPr>
        <p:spPr>
          <a:xfrm>
            <a:off x="487479" y="53764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Max autocorrelation is at lag 12</a:t>
            </a:r>
          </a:p>
        </p:txBody>
      </p:sp>
      <p:pic>
        <p:nvPicPr>
          <p:cNvPr id="5" name="slide 9">
            <a:hlinkClick r:id="" action="ppaction://media"/>
            <a:extLst>
              <a:ext uri="{FF2B5EF4-FFF2-40B4-BE49-F238E27FC236}">
                <a16:creationId xmlns:a16="http://schemas.microsoft.com/office/drawing/2014/main" id="{551B58CF-C109-4DAE-979B-FCC1F4323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8508" y="212942"/>
            <a:ext cx="406400" cy="406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14E0F-A5CD-4720-BB3D-000592EC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82A09-706D-4946-A59E-02D8490431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1829</TotalTime>
  <Words>1107</Words>
  <Application>Microsoft Office PowerPoint</Application>
  <PresentationFormat>On-screen Show (16:10)</PresentationFormat>
  <Paragraphs>232</Paragraphs>
  <Slides>20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Daytona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Rumana Mohammed Myageri</dc:creator>
  <cp:lastModifiedBy>Rumana Mohammed Myageri</cp:lastModifiedBy>
  <cp:revision>75</cp:revision>
  <dcterms:created xsi:type="dcterms:W3CDTF">2021-12-04T21:12:24Z</dcterms:created>
  <dcterms:modified xsi:type="dcterms:W3CDTF">2021-12-08T20:15:22Z</dcterms:modified>
</cp:coreProperties>
</file>